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713" autoAdjust="0"/>
  </p:normalViewPr>
  <p:slideViewPr>
    <p:cSldViewPr snapToGrid="0">
      <p:cViewPr varScale="1">
        <p:scale>
          <a:sx n="125" d="100"/>
          <a:sy n="125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Binary segmentation IOU</a:t>
            </a:r>
            <a:r>
              <a:rPr lang="en-US" sz="1800" baseline="0" dirty="0"/>
              <a:t> scores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0.78400000000000003</c:v>
                </c:pt>
                <c:pt idx="1">
                  <c:v>0.78800000000000003</c:v>
                </c:pt>
                <c:pt idx="2">
                  <c:v>0.92600000000000005</c:v>
                </c:pt>
                <c:pt idx="3">
                  <c:v>0.93400000000000005</c:v>
                </c:pt>
                <c:pt idx="4">
                  <c:v>0.70099999999999996</c:v>
                </c:pt>
                <c:pt idx="5">
                  <c:v>0.876</c:v>
                </c:pt>
                <c:pt idx="6">
                  <c:v>0.84599999999999997</c:v>
                </c:pt>
                <c:pt idx="7">
                  <c:v>0.88100000000000001</c:v>
                </c:pt>
                <c:pt idx="8">
                  <c:v>0.78900000000000003</c:v>
                </c:pt>
                <c:pt idx="9">
                  <c:v>0.89900000000000002</c:v>
                </c:pt>
                <c:pt idx="10">
                  <c:v>0.84299999999999997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9-40C8-B6CD-24EAECFF8E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0.80700000000000005</c:v>
                </c:pt>
                <c:pt idx="1">
                  <c:v>0.80600000000000005</c:v>
                </c:pt>
                <c:pt idx="2">
                  <c:v>0.91400000000000003</c:v>
                </c:pt>
                <c:pt idx="3">
                  <c:v>0.92500000000000004</c:v>
                </c:pt>
                <c:pt idx="4">
                  <c:v>0.74</c:v>
                </c:pt>
                <c:pt idx="5">
                  <c:v>0.89</c:v>
                </c:pt>
                <c:pt idx="6">
                  <c:v>0.93</c:v>
                </c:pt>
                <c:pt idx="7">
                  <c:v>0.90400000000000003</c:v>
                </c:pt>
                <c:pt idx="8">
                  <c:v>0.85499999999999998</c:v>
                </c:pt>
                <c:pt idx="9">
                  <c:v>0.91700000000000004</c:v>
                </c:pt>
                <c:pt idx="10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9-40C8-B6CD-24EAECFF8E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0.85399999999999998</c:v>
                </c:pt>
                <c:pt idx="1">
                  <c:v>0.79400000000000004</c:v>
                </c:pt>
                <c:pt idx="2">
                  <c:v>0.94899999999999995</c:v>
                </c:pt>
                <c:pt idx="3">
                  <c:v>0.94899999999999995</c:v>
                </c:pt>
                <c:pt idx="4">
                  <c:v>0.86199999999999999</c:v>
                </c:pt>
                <c:pt idx="5">
                  <c:v>0.92200000000000004</c:v>
                </c:pt>
                <c:pt idx="6">
                  <c:v>0.85599999999999998</c:v>
                </c:pt>
                <c:pt idx="7">
                  <c:v>0.93700000000000006</c:v>
                </c:pt>
                <c:pt idx="8">
                  <c:v>0.86499999999999999</c:v>
                </c:pt>
                <c:pt idx="9">
                  <c:v>0.90500000000000003</c:v>
                </c:pt>
                <c:pt idx="10">
                  <c:v>0.88800000000000001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9-40C8-B6CD-24EAECFF8E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0.625</c:v>
                </c:pt>
                <c:pt idx="1">
                  <c:v>0.66900000000000004</c:v>
                </c:pt>
                <c:pt idx="2">
                  <c:v>0.89700000000000002</c:v>
                </c:pt>
                <c:pt idx="3">
                  <c:v>0.90700000000000003</c:v>
                </c:pt>
                <c:pt idx="4">
                  <c:v>0.60399999999999998</c:v>
                </c:pt>
                <c:pt idx="5">
                  <c:v>0.84299999999999997</c:v>
                </c:pt>
                <c:pt idx="6">
                  <c:v>0.83199999999999996</c:v>
                </c:pt>
                <c:pt idx="7">
                  <c:v>0.51300000000000001</c:v>
                </c:pt>
                <c:pt idx="8">
                  <c:v>0.83899999999999997</c:v>
                </c:pt>
                <c:pt idx="9">
                  <c:v>0.89900000000000002</c:v>
                </c:pt>
                <c:pt idx="10">
                  <c:v>0.80300000000000005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B9-40C8-B6CD-24EAECFF8E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0.63100000000000001</c:v>
                </c:pt>
                <c:pt idx="1">
                  <c:v>0.64500000000000002</c:v>
                </c:pt>
                <c:pt idx="2">
                  <c:v>0.89500000000000002</c:v>
                </c:pt>
                <c:pt idx="3">
                  <c:v>0.88300000000000001</c:v>
                </c:pt>
                <c:pt idx="4">
                  <c:v>0.71899999999999997</c:v>
                </c:pt>
                <c:pt idx="5">
                  <c:v>0.85199999999999998</c:v>
                </c:pt>
                <c:pt idx="6">
                  <c:v>0.71</c:v>
                </c:pt>
                <c:pt idx="7">
                  <c:v>0.51700000000000002</c:v>
                </c:pt>
                <c:pt idx="8">
                  <c:v>0.80800000000000005</c:v>
                </c:pt>
                <c:pt idx="9">
                  <c:v>0.86899999999999999</c:v>
                </c:pt>
                <c:pt idx="10">
                  <c:v>0.78500000000000003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B9-40C8-B6CD-24EAECFF8ED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0.41299999999999998</c:v>
                </c:pt>
                <c:pt idx="1">
                  <c:v>0.46300000000000002</c:v>
                </c:pt>
                <c:pt idx="2">
                  <c:v>0.70299999999999996</c:v>
                </c:pt>
                <c:pt idx="3">
                  <c:v>0.751</c:v>
                </c:pt>
                <c:pt idx="4">
                  <c:v>0.375</c:v>
                </c:pt>
                <c:pt idx="5">
                  <c:v>0.66700000000000004</c:v>
                </c:pt>
                <c:pt idx="6">
                  <c:v>0.36199999999999999</c:v>
                </c:pt>
                <c:pt idx="7">
                  <c:v>0.79700000000000004</c:v>
                </c:pt>
                <c:pt idx="8">
                  <c:v>0.53900000000000003</c:v>
                </c:pt>
                <c:pt idx="9">
                  <c:v>0.68899999999999995</c:v>
                </c:pt>
                <c:pt idx="10">
                  <c:v>0.59099999999999997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B9-40C8-B6CD-24EAECFF8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4379288"/>
        <c:axId val="344381912"/>
      </c:barChart>
      <c:catAx>
        <c:axId val="344379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381912"/>
        <c:crosses val="autoZero"/>
        <c:auto val="1"/>
        <c:lblAlgn val="ctr"/>
        <c:lblOffset val="100"/>
        <c:noMultiLvlLbl val="0"/>
      </c:catAx>
      <c:valAx>
        <c:axId val="344381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379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Parts segmentation IOU scores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Sheet1!$B$16:$B$26</c:f>
              <c:numCache>
                <c:formatCode>General</c:formatCode>
                <c:ptCount val="11"/>
                <c:pt idx="0">
                  <c:v>0.72299999999999998</c:v>
                </c:pt>
                <c:pt idx="1">
                  <c:v>0.70499999999999996</c:v>
                </c:pt>
                <c:pt idx="2">
                  <c:v>0.80900000000000005</c:v>
                </c:pt>
                <c:pt idx="3">
                  <c:v>0.84499999999999997</c:v>
                </c:pt>
                <c:pt idx="4">
                  <c:v>0.60699999999999998</c:v>
                </c:pt>
                <c:pt idx="5">
                  <c:v>0.73099999999999998</c:v>
                </c:pt>
                <c:pt idx="6">
                  <c:v>0.72899999999999998</c:v>
                </c:pt>
                <c:pt idx="7">
                  <c:v>0.64400000000000002</c:v>
                </c:pt>
                <c:pt idx="8">
                  <c:v>0.56100000000000005</c:v>
                </c:pt>
                <c:pt idx="9">
                  <c:v>0.78800000000000003</c:v>
                </c:pt>
                <c:pt idx="10">
                  <c:v>0.69899999999999995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0C-4AB0-9266-A08729783D50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Sheet1!$C$16:$C$26</c:f>
              <c:numCache>
                <c:formatCode>General</c:formatCode>
                <c:ptCount val="11"/>
                <c:pt idx="0">
                  <c:v>0.71499999999999997</c:v>
                </c:pt>
                <c:pt idx="1">
                  <c:v>0.72499999999999998</c:v>
                </c:pt>
                <c:pt idx="2">
                  <c:v>0.77900000000000003</c:v>
                </c:pt>
                <c:pt idx="3">
                  <c:v>0.73699999999999999</c:v>
                </c:pt>
                <c:pt idx="4">
                  <c:v>0.56499999999999995</c:v>
                </c:pt>
                <c:pt idx="5">
                  <c:v>0.76300000000000001</c:v>
                </c:pt>
                <c:pt idx="6">
                  <c:v>0.747</c:v>
                </c:pt>
                <c:pt idx="7">
                  <c:v>0.72099999999999997</c:v>
                </c:pt>
                <c:pt idx="8">
                  <c:v>0.59699999999999998</c:v>
                </c:pt>
                <c:pt idx="9">
                  <c:v>0.76700000000000002</c:v>
                </c:pt>
                <c:pt idx="1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0C-4AB0-9266-A08729783D50}"/>
            </c:ext>
          </c:extLst>
        </c:ser>
        <c:ser>
          <c:idx val="2"/>
          <c:order val="2"/>
          <c:tx>
            <c:strRef>
              <c:f>Sheet1!$D$15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Sheet1!$D$16:$D$26</c:f>
              <c:numCache>
                <c:formatCode>General</c:formatCode>
                <c:ptCount val="11"/>
                <c:pt idx="0">
                  <c:v>0.73699999999999999</c:v>
                </c:pt>
                <c:pt idx="1">
                  <c:v>0.79200000000000004</c:v>
                </c:pt>
                <c:pt idx="2">
                  <c:v>0.82499999999999996</c:v>
                </c:pt>
                <c:pt idx="3">
                  <c:v>0.90200000000000002</c:v>
                </c:pt>
                <c:pt idx="4">
                  <c:v>0.69499999999999995</c:v>
                </c:pt>
                <c:pt idx="5">
                  <c:v>0.80200000000000005</c:v>
                </c:pt>
                <c:pt idx="6">
                  <c:v>0.65500000000000003</c:v>
                </c:pt>
                <c:pt idx="7">
                  <c:v>0.73699999999999999</c:v>
                </c:pt>
                <c:pt idx="8">
                  <c:v>0.65</c:v>
                </c:pt>
                <c:pt idx="9">
                  <c:v>0.76200000000000001</c:v>
                </c:pt>
                <c:pt idx="10">
                  <c:v>0.73699999999999999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0C-4AB0-9266-A08729783D50}"/>
            </c:ext>
          </c:extLst>
        </c:ser>
        <c:ser>
          <c:idx val="3"/>
          <c:order val="3"/>
          <c:tx>
            <c:strRef>
              <c:f>Sheet1!$E$15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Sheet1!$E$16:$E$26</c:f>
              <c:numCache>
                <c:formatCode>General</c:formatCode>
                <c:ptCount val="11"/>
                <c:pt idx="0">
                  <c:v>0.59099999999999997</c:v>
                </c:pt>
                <c:pt idx="1">
                  <c:v>0.63200000000000001</c:v>
                </c:pt>
                <c:pt idx="2">
                  <c:v>0.753</c:v>
                </c:pt>
                <c:pt idx="3">
                  <c:v>0.79200000000000004</c:v>
                </c:pt>
                <c:pt idx="4">
                  <c:v>0.50900000000000001</c:v>
                </c:pt>
                <c:pt idx="5">
                  <c:v>0.67700000000000005</c:v>
                </c:pt>
                <c:pt idx="6">
                  <c:v>0.60399999999999998</c:v>
                </c:pt>
                <c:pt idx="7">
                  <c:v>0.496</c:v>
                </c:pt>
                <c:pt idx="8">
                  <c:v>0.65500000000000003</c:v>
                </c:pt>
                <c:pt idx="9">
                  <c:v>0.751</c:v>
                </c:pt>
                <c:pt idx="10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0C-4AB0-9266-A08729783D50}"/>
            </c:ext>
          </c:extLst>
        </c:ser>
        <c:ser>
          <c:idx val="4"/>
          <c:order val="4"/>
          <c:tx>
            <c:strRef>
              <c:f>Sheet1!$F$15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Sheet1!$F$16:$F$26</c:f>
              <c:numCache>
                <c:formatCode>General</c:formatCode>
                <c:ptCount val="11"/>
                <c:pt idx="0">
                  <c:v>0.61099999999999999</c:v>
                </c:pt>
                <c:pt idx="1">
                  <c:v>0.60599999999999998</c:v>
                </c:pt>
                <c:pt idx="2">
                  <c:v>0.69199999999999995</c:v>
                </c:pt>
                <c:pt idx="3">
                  <c:v>0.63</c:v>
                </c:pt>
                <c:pt idx="4">
                  <c:v>0.54100000000000004</c:v>
                </c:pt>
                <c:pt idx="5">
                  <c:v>0.66800000000000004</c:v>
                </c:pt>
                <c:pt idx="6">
                  <c:v>0.52300000000000002</c:v>
                </c:pt>
                <c:pt idx="7">
                  <c:v>0.441</c:v>
                </c:pt>
                <c:pt idx="8">
                  <c:v>0.6</c:v>
                </c:pt>
                <c:pt idx="9">
                  <c:v>0.71299999999999997</c:v>
                </c:pt>
                <c:pt idx="10">
                  <c:v>0.623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0C-4AB0-9266-A08729783D50}"/>
            </c:ext>
          </c:extLst>
        </c:ser>
        <c:ser>
          <c:idx val="5"/>
          <c:order val="5"/>
          <c:tx>
            <c:strRef>
              <c:f>Sheet1!$G$15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Sheet1!$G$16:$G$26</c:f>
              <c:numCache>
                <c:formatCode>General</c:formatCode>
                <c:ptCount val="11"/>
                <c:pt idx="0">
                  <c:v>0.48499999999999999</c:v>
                </c:pt>
                <c:pt idx="1">
                  <c:v>0.55900000000000005</c:v>
                </c:pt>
                <c:pt idx="2">
                  <c:v>0.64</c:v>
                </c:pt>
                <c:pt idx="3">
                  <c:v>0.69199999999999995</c:v>
                </c:pt>
                <c:pt idx="4">
                  <c:v>0.47299999999999998</c:v>
                </c:pt>
                <c:pt idx="5">
                  <c:v>0.60799999999999998</c:v>
                </c:pt>
                <c:pt idx="6">
                  <c:v>0.438</c:v>
                </c:pt>
                <c:pt idx="7">
                  <c:v>0.60399999999999998</c:v>
                </c:pt>
                <c:pt idx="8">
                  <c:v>0.55100000000000005</c:v>
                </c:pt>
                <c:pt idx="9">
                  <c:v>0.63700000000000001</c:v>
                </c:pt>
                <c:pt idx="10">
                  <c:v>0.57799999999999996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90C-4AB0-9266-A08729783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2501128"/>
        <c:axId val="782505936"/>
      </c:barChart>
      <c:catAx>
        <c:axId val="792501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505936"/>
        <c:crosses val="autoZero"/>
        <c:auto val="1"/>
        <c:lblAlgn val="ctr"/>
        <c:lblOffset val="100"/>
        <c:noMultiLvlLbl val="0"/>
      </c:catAx>
      <c:valAx>
        <c:axId val="78250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501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Type segmentation IOU scores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817722097354884E-2"/>
          <c:y val="0.14090930237230001"/>
          <c:w val="0.92502088359360468"/>
          <c:h val="0.70442333454219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Sheet1!$B$30:$B$40</c:f>
              <c:numCache>
                <c:formatCode>General</c:formatCode>
                <c:ptCount val="11"/>
                <c:pt idx="0">
                  <c:v>5.6000000000000001E-2</c:v>
                </c:pt>
                <c:pt idx="1">
                  <c:v>0.499</c:v>
                </c:pt>
                <c:pt idx="2">
                  <c:v>0.92600000000000005</c:v>
                </c:pt>
                <c:pt idx="3">
                  <c:v>0.55100000000000005</c:v>
                </c:pt>
                <c:pt idx="4">
                  <c:v>0.442</c:v>
                </c:pt>
                <c:pt idx="5">
                  <c:v>0.109</c:v>
                </c:pt>
                <c:pt idx="6">
                  <c:v>0.39300000000000002</c:v>
                </c:pt>
                <c:pt idx="7">
                  <c:v>0.441</c:v>
                </c:pt>
                <c:pt idx="8">
                  <c:v>0.247</c:v>
                </c:pt>
                <c:pt idx="9">
                  <c:v>0.55200000000000005</c:v>
                </c:pt>
                <c:pt idx="10">
                  <c:v>0.40899999999999997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4E-41E0-869C-0CA581D6CFF9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Sheet1!$C$30:$C$40</c:f>
              <c:numCache>
                <c:formatCode>General</c:formatCode>
                <c:ptCount val="11"/>
                <c:pt idx="0">
                  <c:v>0.111</c:v>
                </c:pt>
                <c:pt idx="1">
                  <c:v>0.72199999999999998</c:v>
                </c:pt>
                <c:pt idx="2">
                  <c:v>0.86399999999999999</c:v>
                </c:pt>
                <c:pt idx="3">
                  <c:v>0.68</c:v>
                </c:pt>
                <c:pt idx="4">
                  <c:v>0.443</c:v>
                </c:pt>
                <c:pt idx="5">
                  <c:v>0.371</c:v>
                </c:pt>
                <c:pt idx="6">
                  <c:v>0.41599999999999998</c:v>
                </c:pt>
                <c:pt idx="7">
                  <c:v>0.38400000000000001</c:v>
                </c:pt>
                <c:pt idx="8">
                  <c:v>0.106</c:v>
                </c:pt>
                <c:pt idx="9">
                  <c:v>0.70899999999999996</c:v>
                </c:pt>
                <c:pt idx="10">
                  <c:v>0.45300000000000001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4E-41E0-869C-0CA581D6CFF9}"/>
            </c:ext>
          </c:extLst>
        </c:ser>
        <c:ser>
          <c:idx val="2"/>
          <c:order val="2"/>
          <c:tx>
            <c:strRef>
              <c:f>Sheet1!$D$29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Sheet1!$D$30:$D$40</c:f>
              <c:numCache>
                <c:formatCode>General</c:formatCode>
                <c:ptCount val="11"/>
                <c:pt idx="0">
                  <c:v>0.17699999999999999</c:v>
                </c:pt>
                <c:pt idx="1">
                  <c:v>0.76600000000000001</c:v>
                </c:pt>
                <c:pt idx="2">
                  <c:v>0.61099999999999999</c:v>
                </c:pt>
                <c:pt idx="3">
                  <c:v>0.871</c:v>
                </c:pt>
                <c:pt idx="4">
                  <c:v>0.64900000000000002</c:v>
                </c:pt>
                <c:pt idx="5">
                  <c:v>0.59299999999999997</c:v>
                </c:pt>
                <c:pt idx="6">
                  <c:v>0.30499999999999999</c:v>
                </c:pt>
                <c:pt idx="7">
                  <c:v>0.83299999999999996</c:v>
                </c:pt>
                <c:pt idx="8">
                  <c:v>0.35699999999999998</c:v>
                </c:pt>
                <c:pt idx="9">
                  <c:v>0.60899999999999999</c:v>
                </c:pt>
                <c:pt idx="10">
                  <c:v>0.54200000000000004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4E-41E0-869C-0CA581D6CFF9}"/>
            </c:ext>
          </c:extLst>
        </c:ser>
        <c:ser>
          <c:idx val="3"/>
          <c:order val="3"/>
          <c:tx>
            <c:strRef>
              <c:f>Sheet1!$E$29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Sheet1!$E$30:$E$40</c:f>
              <c:numCache>
                <c:formatCode>General</c:formatCode>
                <c:ptCount val="11"/>
                <c:pt idx="0">
                  <c:v>0.13800000000000001</c:v>
                </c:pt>
                <c:pt idx="1">
                  <c:v>1.2999999999999999E-2</c:v>
                </c:pt>
                <c:pt idx="2">
                  <c:v>0.53700000000000003</c:v>
                </c:pt>
                <c:pt idx="3">
                  <c:v>0.223</c:v>
                </c:pt>
                <c:pt idx="4">
                  <c:v>1.7000000000000001E-2</c:v>
                </c:pt>
                <c:pt idx="5">
                  <c:v>0.46200000000000002</c:v>
                </c:pt>
                <c:pt idx="6">
                  <c:v>0.10199999999999999</c:v>
                </c:pt>
                <c:pt idx="7">
                  <c:v>2.8000000000000001E-2</c:v>
                </c:pt>
                <c:pt idx="8">
                  <c:v>0.315</c:v>
                </c:pt>
                <c:pt idx="9">
                  <c:v>0.79100000000000004</c:v>
                </c:pt>
                <c:pt idx="10">
                  <c:v>0.371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4E-41E0-869C-0CA581D6CFF9}"/>
            </c:ext>
          </c:extLst>
        </c:ser>
        <c:ser>
          <c:idx val="4"/>
          <c:order val="4"/>
          <c:tx>
            <c:strRef>
              <c:f>Sheet1!$F$29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Sheet1!$F$30:$F$40</c:f>
              <c:numCache>
                <c:formatCode>General</c:formatCode>
                <c:ptCount val="11"/>
                <c:pt idx="0">
                  <c:v>7.2999999999999995E-2</c:v>
                </c:pt>
                <c:pt idx="1">
                  <c:v>0.48099999999999998</c:v>
                </c:pt>
                <c:pt idx="2">
                  <c:v>0.496</c:v>
                </c:pt>
                <c:pt idx="3">
                  <c:v>0.20399999999999999</c:v>
                </c:pt>
                <c:pt idx="4">
                  <c:v>0.30099999999999999</c:v>
                </c:pt>
                <c:pt idx="5">
                  <c:v>0.246</c:v>
                </c:pt>
                <c:pt idx="6">
                  <c:v>7.0999999999999994E-2</c:v>
                </c:pt>
                <c:pt idx="7">
                  <c:v>0.109</c:v>
                </c:pt>
                <c:pt idx="8">
                  <c:v>0.27200000000000002</c:v>
                </c:pt>
                <c:pt idx="9">
                  <c:v>0.58299999999999996</c:v>
                </c:pt>
                <c:pt idx="10">
                  <c:v>0.33700000000000002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4E-41E0-869C-0CA581D6CFF9}"/>
            </c:ext>
          </c:extLst>
        </c:ser>
        <c:ser>
          <c:idx val="5"/>
          <c:order val="5"/>
          <c:tx>
            <c:strRef>
              <c:f>Sheet1!$G$29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Sheet1!$G$30:$G$40</c:f>
              <c:numCache>
                <c:formatCode>General</c:formatCode>
                <c:ptCount val="11"/>
                <c:pt idx="0">
                  <c:v>6.8000000000000005E-2</c:v>
                </c:pt>
                <c:pt idx="1">
                  <c:v>0.24399999999999999</c:v>
                </c:pt>
                <c:pt idx="2">
                  <c:v>0.76500000000000001</c:v>
                </c:pt>
                <c:pt idx="3">
                  <c:v>0.67700000000000005</c:v>
                </c:pt>
                <c:pt idx="4">
                  <c:v>1E-3</c:v>
                </c:pt>
                <c:pt idx="5">
                  <c:v>0.4</c:v>
                </c:pt>
                <c:pt idx="6">
                  <c:v>0</c:v>
                </c:pt>
                <c:pt idx="7">
                  <c:v>0.35699999999999998</c:v>
                </c:pt>
                <c:pt idx="8">
                  <c:v>0.04</c:v>
                </c:pt>
                <c:pt idx="9">
                  <c:v>0.71499999999999997</c:v>
                </c:pt>
                <c:pt idx="10">
                  <c:v>0.34599999999999997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4E-41E0-869C-0CA581D6C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2963120"/>
        <c:axId val="782963448"/>
      </c:barChart>
      <c:catAx>
        <c:axId val="78296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963448"/>
        <c:crosses val="autoZero"/>
        <c:auto val="1"/>
        <c:lblAlgn val="ctr"/>
        <c:lblOffset val="100"/>
        <c:noMultiLvlLbl val="0"/>
      </c:catAx>
      <c:valAx>
        <c:axId val="782963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96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55AC-635A-4E2F-919A-C638FCC84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56B67-D9C7-44B6-AE24-5D0CBF237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E911-B319-41DC-AAEA-D1A60155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50E8-1A06-4503-9C14-CC876F05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09FD-F810-47E0-B290-D9B90B06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7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E948-CB72-4F36-8F4E-6EB5C363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EB852-BEE3-4AC7-AF61-CA39580E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AAB7-58F5-4329-8379-961846A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E351-B4E6-4D6F-84C5-67FB9510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96DC3-48E7-4F2F-9CCA-24FF12A7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6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3B8EF-8AED-4608-8FAA-F09E0067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EA05-BBEC-4F6D-A896-DEAE14F18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B9263-2809-447F-A370-A1C30D6D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7134D-B249-469A-A280-D7A7286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E0C7A-CDBB-4FF8-A4FF-689B6B7E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346E-96DB-42EE-8943-677B4384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F27A-1197-4C79-977A-C50EA9D7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8191-C8C8-43E4-B6CA-01F31497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DD0-ABE0-454A-B313-10BDDDE1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0A5D6-4ABE-42F4-824C-0A5C3749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A38-68B9-4CCF-BA68-03FCAC46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4FC7-31D7-4D44-A5E6-91CDCF608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CDE5-D26E-46F1-BC1F-091461FB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4D0F8-8342-4BAC-B64D-87B3A62B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8E19-10D0-4CC4-9018-CC124B9B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EAC9-A305-49B9-80AA-AD3E16A5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1340-8FE8-43DD-8335-918996506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1728-AD68-40C6-9B77-4DB07E245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37070-E25E-4747-92F8-15FE584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A580F-5598-42CD-A10F-EBAD2DF2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4B35D-8BFA-40C5-9F98-50EF5B2B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7800-B1DC-4574-B980-3A6CF004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8D21-A4D8-495E-BC76-FAAC71175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9A955-1BF3-4ED5-8450-0B5457367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41B5F-17E5-4C35-A372-F019898F0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71BF0-4F17-4F85-B13A-2AC2FAE80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D5C60-1CC4-4F35-808B-FA192FB9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DD7A4-6D1D-496B-9762-D858AFD5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4877E-4325-40CD-B261-59CA5D5C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2A8C-41D0-43D1-B841-3F56BADC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C892E-84CF-4F23-BCF7-79A0AE0A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12D64-507B-45CD-8630-DC71BB0D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D972A-9A60-4FD2-A70D-B77E6E8C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2B8A4-A65C-4E9E-B000-BB2D1183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83785-FEF6-4F14-8013-B084C847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E33DA-8D97-48CA-8AC5-FAFA4792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6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BE85-A24D-4A93-9287-32B9A696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DFC5-B6AB-474D-8C85-DEA48B98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B8611-C91C-48B9-9BA4-8D296A229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810BA-AD58-49C1-B4EC-ADF60EA6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A507A-BE70-4CF3-B114-75388D9E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41C98-9CA0-49BC-9B9D-4EDB6A5C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9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77B8-48ED-4F0C-83C7-112C9BAE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A7E84-4598-491B-A169-FD50EC22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50EF-58E1-43FA-9247-5FFB305D7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7559-04C7-4436-99FF-B049AC96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9FC1E-38CC-48F4-AE15-BD298A1D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EA328-59AE-41D7-A3E8-F8E0A3EA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EFD35-0184-4779-A243-436D920B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5D960-BBAD-4A61-B58A-30BE33302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F33B-201A-4CFB-A93D-F1E5882A1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5831-2085-4036-8437-F6202DE4A850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382A-E6F8-43EB-8338-41D2B577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659A-1638-43FA-8864-926B9DF5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://www.newportbeachindy.com/moment-for-health-the-art-of-prostate-surgery-with-da-vinci-robot/" TargetMode="External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ekropolitan.blogspot.com/2017/04/nawiedzony-podcast-130-q.html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7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3A81EF-4A93-4D9A-BE61-8FA29DF47F4C}"/>
              </a:ext>
            </a:extLst>
          </p:cNvPr>
          <p:cNvGrpSpPr/>
          <p:nvPr/>
        </p:nvGrpSpPr>
        <p:grpSpPr>
          <a:xfrm>
            <a:off x="5107792" y="2930699"/>
            <a:ext cx="5718129" cy="2865614"/>
            <a:chOff x="0" y="0"/>
            <a:chExt cx="5486399" cy="275109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A51C0C-B26A-4561-A6B7-306C110C3BA2}"/>
                </a:ext>
              </a:extLst>
            </p:cNvPr>
            <p:cNvGrpSpPr/>
            <p:nvPr/>
          </p:nvGrpSpPr>
          <p:grpSpPr>
            <a:xfrm>
              <a:off x="0" y="0"/>
              <a:ext cx="5486399" cy="1194435"/>
              <a:chOff x="0" y="0"/>
              <a:chExt cx="6528727" cy="142205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F1068B9-0510-4EC4-B437-912C039683F4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FE6E8A6-5135-40F8-93CA-9C6DF3AACC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4828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29122E8-2B6C-4A01-A793-44B4EC4738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9669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6B269A5-6F4F-468A-BE20-2D70C746E8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4496" y="0"/>
                <a:ext cx="1594231" cy="1422054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9A0913C-8719-416A-8636-4B422A6A9036}"/>
                </a:ext>
              </a:extLst>
            </p:cNvPr>
            <p:cNvGrpSpPr/>
            <p:nvPr/>
          </p:nvGrpSpPr>
          <p:grpSpPr>
            <a:xfrm>
              <a:off x="0" y="1556658"/>
              <a:ext cx="5486399" cy="1194435"/>
              <a:chOff x="0" y="0"/>
              <a:chExt cx="6528727" cy="142205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00299E2-5F12-4596-8258-A3F5BE411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A642EC7-CDAA-44E0-9DC2-DFFFE9B198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827" y="0"/>
                <a:ext cx="1594232" cy="1422054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059EFCB-4F45-45E5-8010-0E7C804A6F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9669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0765B8B-4085-457F-B260-28EC4F4A05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4496" y="0"/>
                <a:ext cx="1594231" cy="1422054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2883C5-387F-4BA4-92D2-BC6C0AEAE513}"/>
              </a:ext>
            </a:extLst>
          </p:cNvPr>
          <p:cNvSpPr/>
          <p:nvPr/>
        </p:nvSpPr>
        <p:spPr>
          <a:xfrm>
            <a:off x="4462340" y="480060"/>
            <a:ext cx="7009035" cy="23722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סגמנטציה של מכשירים כירורגיים במהלך ניתוח באמצעות רובוט</a:t>
            </a:r>
          </a:p>
          <a:p>
            <a:pPr algn="ctr" rtl="1">
              <a:lnSpc>
                <a:spcPct val="150000"/>
              </a:lnSpc>
            </a:pPr>
            <a:r>
              <a:rPr lang="he-IL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(תחרות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24086-4BAA-4FC0-9FAD-5D03C121510D}"/>
              </a:ext>
            </a:extLst>
          </p:cNvPr>
          <p:cNvSpPr txBox="1"/>
          <p:nvPr/>
        </p:nvSpPr>
        <p:spPr>
          <a:xfrm>
            <a:off x="-253631" y="6421797"/>
            <a:ext cx="1196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סמינר בבינה מלאכותית, מציג: </a:t>
            </a:r>
            <a:r>
              <a:rPr lang="he-IL"/>
              <a:t>טל רווה, </a:t>
            </a:r>
            <a:r>
              <a:rPr lang="he-IL" dirty="0"/>
              <a:t>מנחה: ד"ר הרמן מעינה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91F3B1-1997-4FD3-B874-30F860270B69}"/>
              </a:ext>
            </a:extLst>
          </p:cNvPr>
          <p:cNvGrpSpPr/>
          <p:nvPr/>
        </p:nvGrpSpPr>
        <p:grpSpPr>
          <a:xfrm>
            <a:off x="779306" y="1013535"/>
            <a:ext cx="3380740" cy="5105943"/>
            <a:chOff x="779306" y="1040994"/>
            <a:chExt cx="3380740" cy="5105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72A706-E9BF-4E27-8F03-81200950A3BF}"/>
                </a:ext>
              </a:extLst>
            </p:cNvPr>
            <p:cNvSpPr txBox="1"/>
            <p:nvPr/>
          </p:nvSpPr>
          <p:spPr>
            <a:xfrm>
              <a:off x="1147597" y="5500606"/>
              <a:ext cx="2644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Da Vinci Xi</a:t>
              </a:r>
            </a:p>
            <a:p>
              <a:pPr algn="ctr"/>
              <a:r>
                <a:rPr lang="en-GB" dirty="0"/>
                <a:t>(by Intuitive Surgical, Inc.)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1B36C1-1B50-4BC5-B13A-01562F179995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06" y="1040994"/>
              <a:ext cx="3380740" cy="4500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80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268695" y="460615"/>
            <a:ext cx="2946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UA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86F06-DC8D-403E-A589-76FCE56574F4}"/>
              </a:ext>
            </a:extLst>
          </p:cNvPr>
          <p:cNvSpPr txBox="1"/>
          <p:nvPr/>
        </p:nvSpPr>
        <p:spPr>
          <a:xfrm>
            <a:off x="5132831" y="1106946"/>
            <a:ext cx="6081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רשת </a:t>
            </a:r>
            <a:r>
              <a:rPr lang="en-GB" dirty="0"/>
              <a:t>FCN-8</a:t>
            </a:r>
            <a:r>
              <a:rPr lang="he-IL" dirty="0"/>
              <a:t> עם רשת </a:t>
            </a:r>
            <a:r>
              <a:rPr lang="en-GB" dirty="0"/>
              <a:t>VGG16</a:t>
            </a:r>
            <a:r>
              <a:rPr lang="he-IL" dirty="0"/>
              <a:t> בתור חולץ.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VGG16</a:t>
            </a:r>
            <a:r>
              <a:rPr lang="he-IL" dirty="0"/>
              <a:t> אומנה מראש על </a:t>
            </a:r>
            <a:r>
              <a:rPr lang="en-GB" dirty="0"/>
              <a:t>ImageNet</a:t>
            </a:r>
            <a:r>
              <a:rPr lang="he-IL" dirty="0"/>
              <a:t> כמסווג.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FCN-8</a:t>
            </a:r>
            <a:r>
              <a:rPr lang="he-IL" dirty="0"/>
              <a:t> אומנה מראש על </a:t>
            </a:r>
            <a:r>
              <a:rPr lang="en-GB" dirty="0"/>
              <a:t>PASCAL</a:t>
            </a:r>
            <a:r>
              <a:rPr lang="he-IL" dirty="0"/>
              <a:t> לצורך סגמנטציה.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העברת למידה עם כוונון עדין.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תחילה אומנו מודלים לצורך סגמנטציה בינארית.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נבחרו משקלי המודל הטוב ביותר עבור הבעיות האחרות.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 לצורך קיצור זמן האימון.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עיבוי נתונים.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9DF1-6C66-4320-B167-DEBDC63F76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" y="3475254"/>
            <a:ext cx="3830071" cy="29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8B27A-5FFB-4217-8574-33007E833F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6" y="4759231"/>
            <a:ext cx="6713607" cy="166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927DCC-A568-4A65-AF26-6CCF769B88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5440" y="783780"/>
            <a:ext cx="4397198" cy="24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D567-8A7B-429A-B893-E2DE23A1168B}"/>
              </a:ext>
            </a:extLst>
          </p:cNvPr>
          <p:cNvSpPr txBox="1"/>
          <p:nvPr/>
        </p:nvSpPr>
        <p:spPr>
          <a:xfrm>
            <a:off x="3785615" y="1106946"/>
            <a:ext cx="742920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 על ארכיטקטורת </a:t>
            </a:r>
            <a:r>
              <a:rPr lang="en-GB" dirty="0"/>
              <a:t>SegNet</a:t>
            </a:r>
            <a:r>
              <a:rPr lang="he-IL" dirty="0"/>
              <a:t> (ארכיטקטורה במבנה מקודד-מפענח).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באינדקסים של פעולות ה- </a:t>
            </a:r>
            <a:r>
              <a:rPr lang="en-GB" dirty="0"/>
              <a:t>Max pooling</a:t>
            </a:r>
            <a:r>
              <a:rPr lang="he-IL" dirty="0"/>
              <a:t> לצורך ביצוע הגדלת רזולוציה.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בהעברת למידה וכוונון עדין בדומה לפתרון של </a:t>
            </a:r>
            <a:r>
              <a:rPr lang="en-US" dirty="0"/>
              <a:t>UA</a:t>
            </a:r>
            <a:r>
              <a:rPr lang="he-IL" dirty="0"/>
              <a:t> (</a:t>
            </a:r>
            <a:r>
              <a:rPr lang="en-GB" dirty="0"/>
              <a:t>VGG16</a:t>
            </a:r>
            <a:r>
              <a:rPr lang="he-IL" dirty="0"/>
              <a:t> כמקודד).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ב- </a:t>
            </a:r>
            <a:r>
              <a:rPr lang="en-GB" dirty="0"/>
              <a:t>Softmax</a:t>
            </a:r>
            <a:r>
              <a:rPr lang="he-IL" dirty="0"/>
              <a:t> ממושקל עקב חוסר איזון במחלקות.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 עקב מגבלות חומרה.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היפוך, שינוי צבע, ניגודיות, חדות.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EA0E8-8565-4F26-A9D0-BE25805A00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5" y="4467756"/>
            <a:ext cx="4261305" cy="192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FB101C-DCC2-4AF0-A38F-BC8FE0047A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5" y="2763485"/>
            <a:ext cx="5047421" cy="13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6ED51-F8D5-46FE-BBCE-8EC82D8032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27640" y="4128158"/>
            <a:ext cx="6587183" cy="22692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BF80BA-7B4E-40C9-85AB-30FDA69B771E}"/>
              </a:ext>
            </a:extLst>
          </p:cNvPr>
          <p:cNvSpPr/>
          <p:nvPr/>
        </p:nvSpPr>
        <p:spPr>
          <a:xfrm>
            <a:off x="8038183" y="460615"/>
            <a:ext cx="31766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SIAT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087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2979002" y="1106946"/>
            <a:ext cx="823582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רשת במבנה מקודד-מפענח עם חיבורים שיוריים ארוכים.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פלט נפרד עבור כל בעיה (אימון במקביל).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שינוי צבע, היפוך, תקריב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ים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סיבובים.</a:t>
            </a:r>
            <a:endParaRPr lang="he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7BF99-C86E-4DEB-99CF-3D0531977EDC}"/>
              </a:ext>
            </a:extLst>
          </p:cNvPr>
          <p:cNvGrpSpPr/>
          <p:nvPr/>
        </p:nvGrpSpPr>
        <p:grpSpPr>
          <a:xfrm>
            <a:off x="863715" y="3429000"/>
            <a:ext cx="10351108" cy="3290829"/>
            <a:chOff x="632067" y="3335168"/>
            <a:chExt cx="10351108" cy="32908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619047-D1A7-49DF-8A7F-7B76494F027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552" y="3335168"/>
              <a:ext cx="7105623" cy="3290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20D7D8-3D5B-41A9-9181-3F65E9038A03}"/>
                </a:ext>
              </a:extLst>
            </p:cNvPr>
            <p:cNvGrpSpPr/>
            <p:nvPr/>
          </p:nvGrpSpPr>
          <p:grpSpPr>
            <a:xfrm>
              <a:off x="632067" y="3946883"/>
              <a:ext cx="3245485" cy="2067398"/>
              <a:chOff x="829081" y="3584667"/>
              <a:chExt cx="3245485" cy="206739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3B9B8D-3797-40E5-A3B6-A1D9DA2D126F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081" y="3694360"/>
                <a:ext cx="3245485" cy="1957705"/>
              </a:xfrm>
              <a:prstGeom prst="rect">
                <a:avLst/>
              </a:prstGeom>
              <a:noFill/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3C75B7F-2706-4F92-A0BA-AF92CCC97C0B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086" y="3584667"/>
                    <a:ext cx="181494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𝑅𝑒𝑠𝑖𝑑𝑢𝑎𝑙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3C75B7F-2706-4F92-A0BA-AF92CCC97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086" y="3584667"/>
                    <a:ext cx="181494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7BF1B-DC1E-416B-87DA-A4B47A5B5DC2}"/>
              </a:ext>
            </a:extLst>
          </p:cNvPr>
          <p:cNvSpPr/>
          <p:nvPr/>
        </p:nvSpPr>
        <p:spPr>
          <a:xfrm>
            <a:off x="8051136" y="460615"/>
            <a:ext cx="3163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12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274595" y="460615"/>
            <a:ext cx="2940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2042160" y="1106946"/>
            <a:ext cx="917266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FCN</a:t>
            </a:r>
            <a:r>
              <a:rPr lang="he-IL" dirty="0"/>
              <a:t> מדורגת הבנויה משלוש רשתות זהות המבוססות על ארכיטקטורת </a:t>
            </a:r>
            <a:r>
              <a:rPr lang="en-GB" dirty="0"/>
              <a:t>U-Net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הראשונה מבצעת סגמנטציה בינארית והאחרות משתמשות בפלט של הראשונה כמסכה.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U-Net</a:t>
            </a:r>
            <a:r>
              <a:rPr lang="he-IL" dirty="0"/>
              <a:t> מעתיקה מפות מאפיינים מהמקודד אל המפענח.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היפוך, הזזות, סיבובים, נרמול.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BA03A-6DB5-40C4-8091-5FA478227C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439" y="2271903"/>
            <a:ext cx="6152644" cy="40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5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085440" y="460615"/>
            <a:ext cx="31293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UCL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5041392" y="1106946"/>
            <a:ext cx="6173431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ToolNet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לומדת לבצע סגמנטציה ברמות אבסטרקציה שונות במקביל.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ההפסד מחושב לפי סכום ממושקל של ההפסדים בכל הרמות.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באקטיבציה </a:t>
            </a:r>
            <a:r>
              <a:rPr lang="en-GB" dirty="0"/>
              <a:t>PReLU</a:t>
            </a:r>
            <a:r>
              <a:rPr lang="he-IL" dirty="0"/>
              <a:t> במקום </a:t>
            </a:r>
            <a:r>
              <a:rPr lang="en-GB" dirty="0"/>
              <a:t>ReLU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מהיר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בינונית.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עיבוי נתונים.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758167-048D-4783-BB74-95D063D16331}"/>
              </a:ext>
            </a:extLst>
          </p:cNvPr>
          <p:cNvGrpSpPr/>
          <p:nvPr/>
        </p:nvGrpSpPr>
        <p:grpSpPr>
          <a:xfrm>
            <a:off x="977177" y="2652790"/>
            <a:ext cx="7357679" cy="3744595"/>
            <a:chOff x="858128" y="2524587"/>
            <a:chExt cx="7357679" cy="37445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43F9D-0833-4172-8747-95BCAB184C1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28" y="2524587"/>
              <a:ext cx="5227320" cy="37445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C6559E-8614-4CF5-91DC-0B1B623D88C0}"/>
                </a:ext>
              </a:extLst>
            </p:cNvPr>
            <p:cNvGrpSpPr/>
            <p:nvPr/>
          </p:nvGrpSpPr>
          <p:grpSpPr>
            <a:xfrm>
              <a:off x="5823305" y="4394027"/>
              <a:ext cx="2392502" cy="1875155"/>
              <a:chOff x="8822321" y="4575876"/>
              <a:chExt cx="2392502" cy="187515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F40B004-5A89-47B7-92AD-F106D553927E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6773" y="4575876"/>
                <a:ext cx="2178050" cy="1875155"/>
              </a:xfrm>
              <a:prstGeom prst="rect">
                <a:avLst/>
              </a:prstGeom>
              <a:noFill/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4FD7D27-8E6E-4810-9D18-CA32EA45F00A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321" y="4997733"/>
                    <a:ext cx="16556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𝑃𝑅𝑒𝐿𝑈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4FD7D27-8E6E-4810-9D18-CA32EA45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2321" y="4997733"/>
                    <a:ext cx="165561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5555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4776842" y="460615"/>
            <a:ext cx="64379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(הפתרון המנצח)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1548384" y="1106946"/>
            <a:ext cx="966643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TernausNet-16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מבוססת על </a:t>
            </a:r>
            <a:r>
              <a:rPr lang="en-GB" dirty="0"/>
              <a:t>U-Net</a:t>
            </a:r>
            <a:r>
              <a:rPr lang="he-IL" dirty="0"/>
              <a:t> עם מקודד </a:t>
            </a:r>
            <a:r>
              <a:rPr lang="en-GB" dirty="0"/>
              <a:t>VGG16</a:t>
            </a:r>
            <a:r>
              <a:rPr lang="he-IL" dirty="0"/>
              <a:t> שאומן מראש על </a:t>
            </a:r>
            <a:r>
              <a:rPr lang="en-GB" dirty="0"/>
              <a:t>ImageNet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איטי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בתמונות ברזולוציה גבוהה.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היפוך, נרמול, שינוי צבע.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אימות עם </a:t>
            </a:r>
            <a:r>
              <a:rPr lang="en-GB" dirty="0"/>
              <a:t>4-fold cross validation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2D100-5638-4B21-9BC0-270A9CFF37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6" y="2589364"/>
            <a:ext cx="6869367" cy="4109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9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270567" y="460615"/>
            <a:ext cx="59442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חישוב ההפסד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820147-FAD2-4421-B114-C90BECB324AD}"/>
                  </a:ext>
                </a:extLst>
              </p:cNvPr>
              <p:cNvSpPr txBox="1"/>
              <p:nvPr/>
            </p:nvSpPr>
            <p:spPr>
              <a:xfrm>
                <a:off x="2706624" y="1110516"/>
                <a:ext cx="8508199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שילוב של אינדקס ג'קארד ואנטרופיה צולבת קטגורית.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הדמיון בין הפלט לתוויות הנכונות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ו-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הם טנסורים בעלי הצורה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של הפלט והתוויות הנכונות כמסכה, בהתאמה.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מספר התמונות ב- </a:t>
                </a:r>
                <a:r>
                  <a:rPr lang="en-GB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batch</a:t>
                </a:r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מספר המחלקות,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</a:t>
                </a:r>
                <a:r>
                  <a:rPr lang="he-IL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ר הפיקסלים </a:t>
                </a:r>
                <a:r>
                  <a:rPr lang="he-IL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בתמונה</a:t>
                </a:r>
                <a:r>
                  <a:rPr lang="he-IL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חיובי קטן מאוד.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ממוצע ההפסד לפיקסל.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סכום הפסדי אי-דמיון ברמת המחלקות.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ההפסד הכולל.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היפר-פרמטר המאזן בין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𝐽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ל-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820147-FAD2-4421-B114-C90BECB3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4" y="1110516"/>
                <a:ext cx="8508199" cy="3780522"/>
              </a:xfrm>
              <a:prstGeom prst="rect">
                <a:avLst/>
              </a:prstGeom>
              <a:blipFill>
                <a:blip r:embed="rId2"/>
                <a:stretch>
                  <a:fillRect r="-501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6C3F8-028B-4C39-8D34-8FF3DA3D2932}"/>
                  </a:ext>
                </a:extLst>
              </p:cNvPr>
              <p:cNvSpPr txBox="1"/>
              <p:nvPr/>
            </p:nvSpPr>
            <p:spPr>
              <a:xfrm>
                <a:off x="977177" y="2992799"/>
                <a:ext cx="4954031" cy="3404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</m:t>
                      </m:r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6C3F8-028B-4C39-8D34-8FF3DA3D2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2992799"/>
                <a:ext cx="4954031" cy="3404586"/>
              </a:xfrm>
              <a:prstGeom prst="rect">
                <a:avLst/>
              </a:prstGeom>
              <a:blipFill>
                <a:blip r:embed="rId3"/>
                <a:stretch>
                  <a:fillRect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A05F-E206-4EF2-8E77-929E2DC437EB}"/>
                  </a:ext>
                </a:extLst>
              </p:cNvPr>
              <p:cNvSpPr txBox="1"/>
              <p:nvPr/>
            </p:nvSpPr>
            <p:spPr>
              <a:xfrm>
                <a:off x="977177" y="1195129"/>
                <a:ext cx="6096000" cy="664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A05F-E206-4EF2-8E77-929E2DC43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1195129"/>
                <a:ext cx="6096000" cy="664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7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4743179" y="460615"/>
            <a:ext cx="64716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פתרון אלטרנטיבי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D7BC8-638D-4988-8796-46B946846E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2689185"/>
            <a:ext cx="6497765" cy="395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E3C57-F0E6-4660-A3F1-C9FA0DB3AE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8" y="145389"/>
            <a:ext cx="1018730" cy="64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E9E58-88FF-413A-B4CE-2102A35594EA}"/>
              </a:ext>
            </a:extLst>
          </p:cNvPr>
          <p:cNvSpPr txBox="1"/>
          <p:nvPr/>
        </p:nvSpPr>
        <p:spPr>
          <a:xfrm>
            <a:off x="2021930" y="1106946"/>
            <a:ext cx="919289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LinkNet-34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מבוססת על ארכיטקטורת </a:t>
            </a:r>
            <a:r>
              <a:rPr lang="en-GB" dirty="0"/>
              <a:t>LinkNet</a:t>
            </a:r>
            <a:r>
              <a:rPr lang="he-IL" dirty="0"/>
              <a:t> עם מקודד </a:t>
            </a:r>
            <a:r>
              <a:rPr lang="en-GB" dirty="0"/>
              <a:t>ResNet-34</a:t>
            </a:r>
            <a:r>
              <a:rPr lang="he-IL" dirty="0"/>
              <a:t> שאומן מראש על </a:t>
            </a:r>
            <a:r>
              <a:rPr lang="en-GB" dirty="0"/>
              <a:t>ImageNet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LinkNet</a:t>
            </a:r>
            <a:r>
              <a:rPr lang="he-IL" dirty="0"/>
              <a:t> מבוססת על מבנה מקודד-מפענח עם חיבורים שיוריים ארוכים בדומה לפתרון של </a:t>
            </a:r>
            <a:r>
              <a:rPr lang="en-US" dirty="0"/>
              <a:t>NCT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בתמונות ברזולוציה גבוהה.</a:t>
            </a: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עמוקה מאוד וצרה.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מהיר יחסית.</a:t>
            </a:r>
          </a:p>
        </p:txBody>
      </p:sp>
    </p:spTree>
    <p:extLst>
      <p:ext uri="{BB962C8B-B14F-4D97-AF65-F5344CB8AC3E}">
        <p14:creationId xmlns:p14="http://schemas.microsoft.com/office/powerpoint/2010/main" val="281177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552696" y="460615"/>
            <a:ext cx="5662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– מדדי הערכת ביצועים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AC8C0E-36C4-4C53-A319-1D7E5785BD2E}"/>
                  </a:ext>
                </a:extLst>
              </p:cNvPr>
              <p:cNvSpPr txBox="1"/>
              <p:nvPr/>
            </p:nvSpPr>
            <p:spPr>
              <a:xfrm>
                <a:off x="977177" y="3998025"/>
                <a:ext cx="2942404" cy="1778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𝐼𝑜𝑈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𝐷𝑖𝑐𝑒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AC8C0E-36C4-4C53-A319-1D7E5785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3998025"/>
                <a:ext cx="2942404" cy="1778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382F-655F-4970-A534-87B74B8459C7}"/>
                  </a:ext>
                </a:extLst>
              </p:cNvPr>
              <p:cNvSpPr txBox="1"/>
              <p:nvPr/>
            </p:nvSpPr>
            <p:spPr>
              <a:xfrm>
                <a:off x="4637114" y="1106946"/>
                <a:ext cx="6577709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הדיוק לפי אינדקס ג'קארד.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true positives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false positives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false negatives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הדיוק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 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עבור כל בעיה בנפרד.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ממוצע מעל כל המחלקות והתמונות במקבץ.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ממוצע ממושקל מעל כל המקבצים.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בשלב האימות נעשה </a:t>
                </a:r>
                <a:r>
                  <a:rPr lang="he-IL" dirty="0">
                    <a:solidFill>
                      <a:schemeClr val="tx1"/>
                    </a:solidFill>
                  </a:rPr>
                  <a:t>שימוש גם במדד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𝐷𝑖𝑐𝑒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ע"י חלק מהצוותים.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382F-655F-4970-A534-87B74B845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14" y="1106946"/>
                <a:ext cx="6577709" cy="3780522"/>
              </a:xfrm>
              <a:prstGeom prst="rect">
                <a:avLst/>
              </a:prstGeom>
              <a:blipFill>
                <a:blip r:embed="rId3"/>
                <a:stretch>
                  <a:fillRect r="-649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07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265759" y="460615"/>
            <a:ext cx="59490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– שני הפתרונות של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6138672" y="1106946"/>
            <a:ext cx="5076151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הדיוק נתון באחוזים.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זמן הריצה נתון במילי-שניות.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בינארית: תוצאות די מבטיחות.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חלקים: יש מקום לשיפור.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סוגים: בהחלט לא מספיק טוב.</a:t>
            </a:r>
            <a:endParaRPr lang="en-GB" dirty="0"/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LinkNet-34</a:t>
            </a:r>
            <a:r>
              <a:rPr lang="he-IL" dirty="0"/>
              <a:t> קובעת מחלקה אחת לכל המכשירים.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TernausNet-16</a:t>
            </a:r>
            <a:r>
              <a:rPr lang="he-IL" dirty="0"/>
              <a:t> קובעת מספר מחלקות לכל מכשיר.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יתכן כי יש צורך במודלים מתוחכמים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גם מקום לשיפור בזמן הריצה.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384766A-E8D2-4247-8D8A-CA6BB6A5A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025236"/>
                  </p:ext>
                </p:extLst>
              </p:nvPr>
            </p:nvGraphicFramePr>
            <p:xfrm>
              <a:off x="5106635" y="4978908"/>
              <a:ext cx="6108188" cy="16967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4176">
                      <a:extLst>
                        <a:ext uri="{9D8B030D-6E8A-4147-A177-3AD203B41FA5}">
                          <a16:colId xmlns:a16="http://schemas.microsoft.com/office/drawing/2014/main" val="2427876952"/>
                        </a:ext>
                      </a:extLst>
                    </a:gridCol>
                    <a:gridCol w="649028">
                      <a:extLst>
                        <a:ext uri="{9D8B030D-6E8A-4147-A177-3AD203B41FA5}">
                          <a16:colId xmlns:a16="http://schemas.microsoft.com/office/drawing/2014/main" val="330874596"/>
                        </a:ext>
                      </a:extLst>
                    </a:gridCol>
                    <a:gridCol w="648265">
                      <a:extLst>
                        <a:ext uri="{9D8B030D-6E8A-4147-A177-3AD203B41FA5}">
                          <a16:colId xmlns:a16="http://schemas.microsoft.com/office/drawing/2014/main" val="2613071246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1268444554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2327688033"/>
                        </a:ext>
                      </a:extLst>
                    </a:gridCol>
                    <a:gridCol w="539966">
                      <a:extLst>
                        <a:ext uri="{9D8B030D-6E8A-4147-A177-3AD203B41FA5}">
                          <a16:colId xmlns:a16="http://schemas.microsoft.com/office/drawing/2014/main" val="919397885"/>
                        </a:ext>
                      </a:extLst>
                    </a:gridCol>
                    <a:gridCol w="537679">
                      <a:extLst>
                        <a:ext uri="{9D8B030D-6E8A-4147-A177-3AD203B41FA5}">
                          <a16:colId xmlns:a16="http://schemas.microsoft.com/office/drawing/2014/main" val="1406097694"/>
                        </a:ext>
                      </a:extLst>
                    </a:gridCol>
                    <a:gridCol w="543781">
                      <a:extLst>
                        <a:ext uri="{9D8B030D-6E8A-4147-A177-3AD203B41FA5}">
                          <a16:colId xmlns:a16="http://schemas.microsoft.com/office/drawing/2014/main" val="1621139471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4228462949"/>
                        </a:ext>
                      </a:extLst>
                    </a:gridCol>
                    <a:gridCol w="533100">
                      <a:extLst>
                        <a:ext uri="{9D8B030D-6E8A-4147-A177-3AD203B41FA5}">
                          <a16:colId xmlns:a16="http://schemas.microsoft.com/office/drawing/2014/main" val="2510995773"/>
                        </a:ext>
                      </a:extLst>
                    </a:gridCol>
                  </a:tblGrid>
                  <a:tr h="213150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Segmentation problem 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oMath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Binary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Parts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4944117"/>
                      </a:ext>
                    </a:extLst>
                  </a:tr>
                  <a:tr h="29026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Model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8785251"/>
                      </a:ext>
                    </a:extLst>
                  </a:tr>
                  <a:tr h="9956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TernausNet-16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83.60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90.01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184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65.50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75.97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202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33.78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44.95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275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9426044"/>
                      </a:ext>
                    </a:extLst>
                  </a:tr>
                  <a:tr h="9956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LinkNet-34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82.36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88.87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34.55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41.26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22.47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24.71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9085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384766A-E8D2-4247-8D8A-CA6BB6A5A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025236"/>
                  </p:ext>
                </p:extLst>
              </p:nvPr>
            </p:nvGraphicFramePr>
            <p:xfrm>
              <a:off x="5106635" y="4978908"/>
              <a:ext cx="6108188" cy="16967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4176">
                      <a:extLst>
                        <a:ext uri="{9D8B030D-6E8A-4147-A177-3AD203B41FA5}">
                          <a16:colId xmlns:a16="http://schemas.microsoft.com/office/drawing/2014/main" val="2427876952"/>
                        </a:ext>
                      </a:extLst>
                    </a:gridCol>
                    <a:gridCol w="649028">
                      <a:extLst>
                        <a:ext uri="{9D8B030D-6E8A-4147-A177-3AD203B41FA5}">
                          <a16:colId xmlns:a16="http://schemas.microsoft.com/office/drawing/2014/main" val="330874596"/>
                        </a:ext>
                      </a:extLst>
                    </a:gridCol>
                    <a:gridCol w="648265">
                      <a:extLst>
                        <a:ext uri="{9D8B030D-6E8A-4147-A177-3AD203B41FA5}">
                          <a16:colId xmlns:a16="http://schemas.microsoft.com/office/drawing/2014/main" val="2613071246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1268444554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2327688033"/>
                        </a:ext>
                      </a:extLst>
                    </a:gridCol>
                    <a:gridCol w="539966">
                      <a:extLst>
                        <a:ext uri="{9D8B030D-6E8A-4147-A177-3AD203B41FA5}">
                          <a16:colId xmlns:a16="http://schemas.microsoft.com/office/drawing/2014/main" val="919397885"/>
                        </a:ext>
                      </a:extLst>
                    </a:gridCol>
                    <a:gridCol w="537679">
                      <a:extLst>
                        <a:ext uri="{9D8B030D-6E8A-4147-A177-3AD203B41FA5}">
                          <a16:colId xmlns:a16="http://schemas.microsoft.com/office/drawing/2014/main" val="1406097694"/>
                        </a:ext>
                      </a:extLst>
                    </a:gridCol>
                    <a:gridCol w="543781">
                      <a:extLst>
                        <a:ext uri="{9D8B030D-6E8A-4147-A177-3AD203B41FA5}">
                          <a16:colId xmlns:a16="http://schemas.microsoft.com/office/drawing/2014/main" val="1621139471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4228462949"/>
                        </a:ext>
                      </a:extLst>
                    </a:gridCol>
                    <a:gridCol w="533100">
                      <a:extLst>
                        <a:ext uri="{9D8B030D-6E8A-4147-A177-3AD203B41FA5}">
                          <a16:colId xmlns:a16="http://schemas.microsoft.com/office/drawing/2014/main" val="2510995773"/>
                        </a:ext>
                      </a:extLst>
                    </a:gridCol>
                  </a:tblGrid>
                  <a:tr h="514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8" t="-1176" r="-491176" b="-245882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Binary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Parts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4944117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8" t="-74138" r="-491176" b="-8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8785251"/>
                      </a:ext>
                    </a:extLst>
                  </a:tr>
                  <a:tr h="240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TernausNet-16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83.60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90.01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184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65.50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75.97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202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33.78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44.95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275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9426044"/>
                      </a:ext>
                    </a:extLst>
                  </a:tr>
                  <a:tr h="240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LinkNet-34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82.36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88.87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34.55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41.26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22.47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24.71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90859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90CF933-3E4A-450F-B950-E478C9FC59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108"/>
            <a:ext cx="4968642" cy="5292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35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8511839" y="455782"/>
            <a:ext cx="27029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הגדרת הבעיה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E42AA1-086C-4CD9-89E8-F23BCD9D5F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586" y="4254751"/>
            <a:ext cx="10635238" cy="20872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4DB9A-B350-4671-A61E-15F0A68C76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2121" y="1220187"/>
            <a:ext cx="3766147" cy="2611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E3068-C531-4C16-9742-965B8E3953B7}"/>
              </a:ext>
            </a:extLst>
          </p:cNvPr>
          <p:cNvSpPr txBox="1"/>
          <p:nvPr/>
        </p:nvSpPr>
        <p:spPr>
          <a:xfrm>
            <a:off x="418264" y="3831195"/>
            <a:ext cx="24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התמונה המקורית.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C8C7-CE48-4920-8348-25EC09505554}"/>
              </a:ext>
            </a:extLst>
          </p:cNvPr>
          <p:cNvSpPr txBox="1"/>
          <p:nvPr/>
        </p:nvSpPr>
        <p:spPr>
          <a:xfrm>
            <a:off x="3157734" y="3831195"/>
            <a:ext cx="24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סגמנטציה בינארית.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D42D8-B0F3-45F3-A188-B6AD76D6D7B3}"/>
              </a:ext>
            </a:extLst>
          </p:cNvPr>
          <p:cNvSpPr txBox="1"/>
          <p:nvPr/>
        </p:nvSpPr>
        <p:spPr>
          <a:xfrm>
            <a:off x="5889377" y="3747355"/>
            <a:ext cx="24224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סגמנטציה לפי חלקים.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08393-AC44-4BB6-BF17-D8B07F7F2FD9}"/>
              </a:ext>
            </a:extLst>
          </p:cNvPr>
          <p:cNvSpPr txBox="1"/>
          <p:nvPr/>
        </p:nvSpPr>
        <p:spPr>
          <a:xfrm>
            <a:off x="8511838" y="3743992"/>
            <a:ext cx="24224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סגמנטציה לפי סוגים.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4EA85-64BB-4992-AE82-7735344FD1A5}"/>
              </a:ext>
            </a:extLst>
          </p:cNvPr>
          <p:cNvSpPr txBox="1"/>
          <p:nvPr/>
        </p:nvSpPr>
        <p:spPr>
          <a:xfrm>
            <a:off x="8083296" y="1106946"/>
            <a:ext cx="313152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קלט: תמונת </a:t>
            </a:r>
            <a:r>
              <a:rPr lang="en-US" dirty="0"/>
              <a:t>RGB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פלט: מטריצת תוויות.</a:t>
            </a:r>
          </a:p>
        </p:txBody>
      </p:sp>
    </p:spTree>
    <p:extLst>
      <p:ext uri="{BB962C8B-B14F-4D97-AF65-F5344CB8AC3E}">
        <p14:creationId xmlns:p14="http://schemas.microsoft.com/office/powerpoint/2010/main" val="48288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937923" y="460615"/>
            <a:ext cx="92769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בינארית</a:t>
            </a: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480560" y="1106946"/>
            <a:ext cx="6734263" cy="212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משיגים תוצאות די טובות מלבד </a:t>
            </a:r>
            <a:r>
              <a:rPr lang="en-US" dirty="0"/>
              <a:t>UA</a:t>
            </a:r>
            <a:r>
              <a:rPr lang="he-IL" dirty="0"/>
              <a:t> עקב פשטות הפתרון.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חלק מהמקבצים נראים קשים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SIAT</a:t>
            </a:r>
            <a:r>
              <a:rPr lang="he-IL" dirty="0"/>
              <a:t> ו- </a:t>
            </a:r>
            <a:r>
              <a:rPr lang="en-US" dirty="0"/>
              <a:t>UCL</a:t>
            </a:r>
            <a:r>
              <a:rPr lang="he-IL" dirty="0"/>
              <a:t> מתקשים במקבץ 8.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ו- </a:t>
            </a:r>
            <a:r>
              <a:rPr lang="en-US" dirty="0"/>
              <a:t>UB</a:t>
            </a:r>
            <a:r>
              <a:rPr lang="he-IL" dirty="0"/>
              <a:t> צמודים. שניהם מבוססים </a:t>
            </a:r>
            <a:r>
              <a:rPr lang="en-GB" dirty="0"/>
              <a:t>U-Net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78799C-9F3C-43CD-AE3E-A801E6CF8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702214"/>
              </p:ext>
            </p:extLst>
          </p:nvPr>
        </p:nvGraphicFramePr>
        <p:xfrm>
          <a:off x="977177" y="2896612"/>
          <a:ext cx="5838151" cy="3500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999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532364" y="460615"/>
            <a:ext cx="9682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לפי חלקים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637114" y="1106946"/>
            <a:ext cx="657770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משיגים תוצאות בינוניות.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הפרשי דיוק קיצוניים.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מקבצים מסוימים נראים מאתגרים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אנומליות כלשהן.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 גם כאן.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CF4A7E-02EE-4FA2-BC78-F2D0257E8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928544"/>
              </p:ext>
            </p:extLst>
          </p:nvPr>
        </p:nvGraphicFramePr>
        <p:xfrm>
          <a:off x="977177" y="2912038"/>
          <a:ext cx="5809611" cy="348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552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711901" y="460615"/>
            <a:ext cx="95029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לפי סוגים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637114" y="1106946"/>
            <a:ext cx="6577709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תוצאות לא טובות עבור רוב הפתרונות.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כשלו במקבץ הראשון.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מקבץ 9 הרבה יותר קשה ממקבץ 10 – אלו המקבצים הגדולים.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חוסר עקביות בדיוק ולכן קשה להשוות.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סביר להניח כי יש התאמת יתר.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 שוב.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CE764A-12BD-4E1B-A51C-F9797F28B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156506"/>
              </p:ext>
            </p:extLst>
          </p:nvPr>
        </p:nvGraphicFramePr>
        <p:xfrm>
          <a:off x="977177" y="2877497"/>
          <a:ext cx="5868631" cy="351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586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3880763" y="460615"/>
            <a:ext cx="73340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מסקנות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2942427" y="1106946"/>
            <a:ext cx="8272396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בינארית היא קלה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סוגים היא קשה במיוחד.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חלקים היא בעלת רמת קושי בינונית.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בנתוני אימון גדולים יותר לצורך שיפור הדיוק באופן כללי.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במודלים מתוחכמים יותר במקרה של בעיית הסגמנטציה לפי סוגים.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נראה כי לארכיטקטורות בעלות מבנה של רשת </a:t>
            </a:r>
            <a:r>
              <a:rPr lang="en-GB" dirty="0"/>
              <a:t>U-Net</a:t>
            </a:r>
            <a:r>
              <a:rPr lang="he-IL" dirty="0"/>
              <a:t> יש יתרון משמעותי.    </a:t>
            </a:r>
          </a:p>
        </p:txBody>
      </p:sp>
    </p:spTree>
    <p:extLst>
      <p:ext uri="{BB962C8B-B14F-4D97-AF65-F5344CB8AC3E}">
        <p14:creationId xmlns:p14="http://schemas.microsoft.com/office/powerpoint/2010/main" val="386620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7591715" y="460615"/>
            <a:ext cx="36231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סיכום, דיון, מסקנות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50891" y="1106946"/>
            <a:ext cx="10763932" cy="50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הצגתי את הבעיה + מוטיבציה + אתגרים.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הצגתי ארכיטקטורות </a:t>
            </a:r>
            <a:r>
              <a:rPr lang="en-US" dirty="0"/>
              <a:t>FCN</a:t>
            </a:r>
            <a:r>
              <a:rPr lang="he-IL" dirty="0"/>
              <a:t> שהוצעו בתחרות </a:t>
            </a:r>
            <a:r>
              <a:rPr lang="en-GB" dirty="0"/>
              <a:t>EndoVis 2017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השוואתי בין שני פתרונות של הצוות של </a:t>
            </a:r>
            <a:r>
              <a:rPr lang="en-US" dirty="0"/>
              <a:t>MIT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ניתחתי את תוצאות התחרות.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לתת את הדעת על זמני הריצה.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ההבדל העיקרי בין הפתרונות השונים: אופן הפעפוע קדימה של מידע לגבי מיקום האובייקטים.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רוב הפתרונות בעלי מבנה מקודד-מפענח.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שמרני בעיבוי נתונים: בעיקר טרנספורמציות מרחביות ללא שינויים בתאורה.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במקבצי נתונים גדולים ומורכבים\מייצגים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במודלים מתוחכמים יותר עבור בעיית הסגמנטציה לפי סוגים. אפשר לשקול עיבוד נוסף של הפלט.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ברמת דיוק גבוהה במיוחד עקב אופי הבעיה ולכן יש להמשיך ולחקור.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התקיימו תחרויות נוספות בשנים האחרונות. לאחרונה הוצעה ארכיטקטורה שנקראת </a:t>
            </a:r>
            <a:r>
              <a:rPr lang="en-GB" dirty="0"/>
              <a:t>ISINET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00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A2C9AC-BAE1-4925-9C62-5C289C0A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5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390285" y="460615"/>
            <a:ext cx="18245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מוטיבציה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7979664" y="1558509"/>
            <a:ext cx="3235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מעקב והערכת פוזה של מכשיר,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2D656-0A87-40F1-AF00-C2D1515A56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2396" y="952591"/>
            <a:ext cx="1368547" cy="3456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5482E-992E-4033-9C8A-B09C0A9BC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4273" y="2902498"/>
            <a:ext cx="3456303" cy="2764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388F4-9861-4EE4-B0DD-60622CE9F4F2}"/>
              </a:ext>
            </a:extLst>
          </p:cNvPr>
          <p:cNvSpPr txBox="1"/>
          <p:nvPr/>
        </p:nvSpPr>
        <p:spPr>
          <a:xfrm>
            <a:off x="627796" y="5667420"/>
            <a:ext cx="13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ועוד..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5F87-A6BD-4C23-8FA5-202B7B54AC19}"/>
              </a:ext>
            </a:extLst>
          </p:cNvPr>
          <p:cNvSpPr txBox="1"/>
          <p:nvPr/>
        </p:nvSpPr>
        <p:spPr>
          <a:xfrm>
            <a:off x="2558955" y="2481393"/>
            <a:ext cx="386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מיסוך המכשירים במציאות רבודה,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595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625926" y="460615"/>
            <a:ext cx="15888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הנתונים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B086C-E87A-4247-A075-D8A26CB21E3C}"/>
                  </a:ext>
                </a:extLst>
              </p:cNvPr>
              <p:cNvSpPr txBox="1"/>
              <p:nvPr/>
            </p:nvSpPr>
            <p:spPr>
              <a:xfrm>
                <a:off x="457200" y="1106946"/>
                <a:ext cx="10757623" cy="211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תמונות מניתוחי חזירים: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he-IL" dirty="0"/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מקבצי</a:t>
                </a:r>
                <a:r>
                  <a:rPr lang="he-IL" b="0" dirty="0"/>
                  <a:t> אימון: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225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1800</m:t>
                    </m:r>
                  </m:oMath>
                </a14:m>
                <a:r>
                  <a:rPr lang="he-IL" b="0" dirty="0"/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מקבצי מבחן: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he-IL" dirty="0"/>
                  <a:t>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סגמנטציה ידנית ע"י צוות ייעודי מ- </a:t>
                </a:r>
                <a:r>
                  <a:rPr lang="en-GB" dirty="0"/>
                  <a:t>Intuitive Surgical</a:t>
                </a:r>
                <a:r>
                  <a:rPr lang="he-IL" dirty="0"/>
                  <a:t>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חוקי התחרות: </a:t>
                </a:r>
                <a:r>
                  <a:rPr lang="he-IL" dirty="0">
                    <a:solidFill>
                      <a:srgbClr val="FF0000"/>
                    </a:solidFill>
                  </a:rPr>
                  <a:t>תמונות נוספות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FF0000"/>
                    </a:solidFill>
                  </a:rPr>
                  <a:t>דמיון במקבץ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00B050"/>
                    </a:solidFill>
                  </a:rPr>
                  <a:t>העברת למידה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00B050"/>
                    </a:solidFill>
                  </a:rPr>
                  <a:t>עיבוי נתונים</a:t>
                </a:r>
                <a:r>
                  <a:rPr lang="he-IL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B086C-E87A-4247-A075-D8A26CB21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06946"/>
                <a:ext cx="10757623" cy="2118529"/>
              </a:xfrm>
              <a:prstGeom prst="rect">
                <a:avLst/>
              </a:prstGeom>
              <a:blipFill>
                <a:blip r:embed="rId2"/>
                <a:stretch>
                  <a:fillRect r="-397" b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0D62B6B-862D-4AB2-8CE8-58FAE1193ED3}"/>
              </a:ext>
            </a:extLst>
          </p:cNvPr>
          <p:cNvGrpSpPr/>
          <p:nvPr/>
        </p:nvGrpSpPr>
        <p:grpSpPr>
          <a:xfrm>
            <a:off x="4004746" y="3509830"/>
            <a:ext cx="7210077" cy="2887555"/>
            <a:chOff x="0" y="0"/>
            <a:chExt cx="6528804" cy="2615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B0E82A-36E3-4D93-98E3-4315266EB25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94307" cy="12896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96D465-BFEC-4305-80DC-524282DD4C3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44828" y="0"/>
              <a:ext cx="1594307" cy="12896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91224C-5474-4609-A04F-DC0F76DA4223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289669" y="0"/>
              <a:ext cx="1594307" cy="12896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C955E1-69EF-482D-ABAE-13D4218B16FF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934497" y="0"/>
              <a:ext cx="1594307" cy="12896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DEB4EC-B30A-443E-93D5-602B1FB6BD43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1325614"/>
              <a:ext cx="1594307" cy="12896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418893-F88C-489C-B000-83691BDCC825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644828" y="1325614"/>
              <a:ext cx="1594307" cy="12896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9D9947-B701-4D50-8A5B-E9FC2F4614B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289669" y="1325614"/>
              <a:ext cx="1594307" cy="12896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5C08D7-4B5D-4A43-A12A-16DCADBA021F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934497" y="1325614"/>
              <a:ext cx="1594307" cy="1289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54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664398" y="460615"/>
            <a:ext cx="15504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אתגרים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457200" y="1106946"/>
            <a:ext cx="1075762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אנוטציה קשה: הרבה עבודה ידנית המועדת לטעויות, אלמנט סובייקטיבי.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קלט ופלט גדולים: נדרש הרבה זיכרון וזמן הריצה ארוך.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2BB9C4-6A96-450A-9178-2E0924014970}"/>
              </a:ext>
            </a:extLst>
          </p:cNvPr>
          <p:cNvGrpSpPr/>
          <p:nvPr/>
        </p:nvGrpSpPr>
        <p:grpSpPr>
          <a:xfrm>
            <a:off x="4609939" y="2238060"/>
            <a:ext cx="6604883" cy="2522915"/>
            <a:chOff x="0" y="0"/>
            <a:chExt cx="4298559" cy="1643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2881B0-0761-4B05-A5BA-6E58807C00D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40255" cy="16433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5D5D55-3CAF-44F5-B264-444430F6CCA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969" y="0"/>
              <a:ext cx="2053590" cy="164338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5F7230-56E2-4461-9E85-E9489D4FACCB}"/>
              </a:ext>
            </a:extLst>
          </p:cNvPr>
          <p:cNvSpPr txBox="1"/>
          <p:nvPr/>
        </p:nvSpPr>
        <p:spPr>
          <a:xfrm>
            <a:off x="457199" y="4879020"/>
            <a:ext cx="1075762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לרוב יש צורך בסגמנטציה בזמן אמת.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סצנה בלתי נגישה ומגוונת: צללים, החזרי ראי, רקמות שונות, דם, עשן, טשטוש..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מעט נתונים: לא מייצגים בהכרח את המציאות, תתכן התאמת יתר.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טכניקות עיבוי נתונים מועילות?     </a:t>
            </a:r>
          </a:p>
        </p:txBody>
      </p:sp>
    </p:spTree>
    <p:extLst>
      <p:ext uri="{BB962C8B-B14F-4D97-AF65-F5344CB8AC3E}">
        <p14:creationId xmlns:p14="http://schemas.microsoft.com/office/powerpoint/2010/main" val="281061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2692361" y="460615"/>
            <a:ext cx="85224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Neural Network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6263" y="1106946"/>
            <a:ext cx="1120856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שכבות של מפות מאפיינים במקום נוירונים בודדים.</a:t>
            </a:r>
            <a:endParaRPr lang="he-IL" dirty="0"/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קונבולוציה על מפות עם פילטרים, במקום כפל של ערכי נוירונים במשקלים.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הקטנת רזולוציה תוך הגדלה של מספר הערוצים בשכבות העמוקות.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משטחים את המפות של השכבה האחרונה, וממשיכים עם שכבות בחיבור מלא.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4C06D-92F9-4285-BE6C-66FC488F41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06" y="2825120"/>
            <a:ext cx="5496516" cy="170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9D042-21A7-402D-A202-115B2E36A280}"/>
              </a:ext>
            </a:extLst>
          </p:cNvPr>
          <p:cNvSpPr txBox="1"/>
          <p:nvPr/>
        </p:nvSpPr>
        <p:spPr>
          <a:xfrm>
            <a:off x="4405590" y="4463523"/>
            <a:ext cx="68092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ניצול של הקשר המרחבי הקיים בין פיקסלים שכנים\קרובים.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מפות של מאפיינים מרחביים מסודרות במבנה היררכי.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יכולת הכללה גבוהה עם כמות קטנה יחסית של נתונים.</a:t>
            </a:r>
            <a:endParaRPr lang="he-IL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פעולות הקטנת רזולוציה חוסכות בזיכרון ומקצרות את זמן הריצה.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מידע סמנטי מפעפע קדימה, אך מידע לגבי מיקום נשאר מאחור.</a:t>
            </a: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9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376365" y="460615"/>
            <a:ext cx="58384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אז איך זה עובד?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F412A8-3AA3-4FBE-9268-E02A4317AAAB}"/>
              </a:ext>
            </a:extLst>
          </p:cNvPr>
          <p:cNvSpPr txBox="1"/>
          <p:nvPr/>
        </p:nvSpPr>
        <p:spPr>
          <a:xfrm>
            <a:off x="8741664" y="1106946"/>
            <a:ext cx="247315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קונבולוציה?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ריפוד?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צעד?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הקטנת רזולוציה?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8B2636-B9ED-4A4B-A7B7-CAC3498C3646}"/>
              </a:ext>
            </a:extLst>
          </p:cNvPr>
          <p:cNvGrpSpPr/>
          <p:nvPr/>
        </p:nvGrpSpPr>
        <p:grpSpPr>
          <a:xfrm>
            <a:off x="618388" y="1378752"/>
            <a:ext cx="7677206" cy="5165620"/>
            <a:chOff x="960860" y="1378752"/>
            <a:chExt cx="7677206" cy="51656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866E576-5AAF-4B2D-9982-42C1F8A150ED}"/>
                </a:ext>
              </a:extLst>
            </p:cNvPr>
            <p:cNvGrpSpPr/>
            <p:nvPr/>
          </p:nvGrpSpPr>
          <p:grpSpPr>
            <a:xfrm>
              <a:off x="960860" y="1378752"/>
              <a:ext cx="7677206" cy="5165620"/>
              <a:chOff x="2257397" y="1443305"/>
              <a:chExt cx="7677206" cy="51656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422F366-4C18-4820-8407-28F2174BD6D9}"/>
                  </a:ext>
                </a:extLst>
              </p:cNvPr>
              <p:cNvGrpSpPr/>
              <p:nvPr/>
            </p:nvGrpSpPr>
            <p:grpSpPr>
              <a:xfrm>
                <a:off x="2387455" y="1443305"/>
                <a:ext cx="3074827" cy="2329609"/>
                <a:chOff x="1125052" y="1460874"/>
                <a:chExt cx="3074827" cy="232960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BF517DB-D10E-49EC-B915-C29146D52C52}"/>
                    </a:ext>
                  </a:extLst>
                </p:cNvPr>
                <p:cNvPicPr/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5052" y="1830206"/>
                  <a:ext cx="3074827" cy="1960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D26E800-A8DB-4EC2-8590-61DE495398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69841" y="1460874"/>
                      <a:ext cx="13852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𝑝𝑜𝑜𝑙𝑖𝑛𝑔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D26E800-A8DB-4EC2-8590-61DE495398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69841" y="1460874"/>
                      <a:ext cx="138524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7930"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EF8AFF-0BE9-4A05-8A10-3FCA232DDF45}"/>
                  </a:ext>
                </a:extLst>
              </p:cNvPr>
              <p:cNvGrpSpPr/>
              <p:nvPr/>
            </p:nvGrpSpPr>
            <p:grpSpPr>
              <a:xfrm>
                <a:off x="2257397" y="4278033"/>
                <a:ext cx="7677206" cy="2330892"/>
                <a:chOff x="994994" y="4251159"/>
                <a:chExt cx="7677206" cy="233089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9CE17D3B-6FA5-4043-BB87-9CB84EA4D5AD}"/>
                    </a:ext>
                  </a:extLst>
                </p:cNvPr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4994" y="4251159"/>
                  <a:ext cx="7677206" cy="2146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599255F-EB7A-4D71-B8A6-EA2B98A9DD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0973" y="6212719"/>
                      <a:ext cx="13852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𝐶𝑜𝑛𝑣𝑜𝑙𝑢𝑡𝑖𝑜𝑛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599255F-EB7A-4D71-B8A6-EA2B98A9DD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40973" y="6212719"/>
                      <a:ext cx="1385247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39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3BFDDD-C012-48EA-9745-1AB8C418460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1894" y="1234410"/>
                <a:ext cx="2643286" cy="3355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A64D579-87D6-42EE-8A0F-FA0F6FBDF236}"/>
                    </a:ext>
                  </a:extLst>
                </p:cNvPr>
                <p:cNvSpPr txBox="1"/>
                <p:nvPr/>
              </p:nvSpPr>
              <p:spPr>
                <a:xfrm>
                  <a:off x="4906372" y="2281800"/>
                  <a:ext cx="2893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𝑛𝑙𝑠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𝑛𝑙𝑠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A64D579-87D6-42EE-8A0F-FA0F6FBDF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372" y="2281800"/>
                  <a:ext cx="289332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58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3156591" y="460615"/>
            <a:ext cx="80582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Convolutional Network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86F06-DC8D-403E-A589-76FCE56574F4}"/>
              </a:ext>
            </a:extLst>
          </p:cNvPr>
          <p:cNvSpPr txBox="1"/>
          <p:nvPr/>
        </p:nvSpPr>
        <p:spPr>
          <a:xfrm>
            <a:off x="525437" y="1106946"/>
            <a:ext cx="10689384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רישא של רשת </a:t>
            </a:r>
            <a:r>
              <a:rPr lang="en-US" dirty="0"/>
              <a:t>CNN</a:t>
            </a:r>
            <a:r>
              <a:rPr lang="he-IL" dirty="0"/>
              <a:t> כחולץ של מפות מאפיינים מרחביים.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ברשת </a:t>
            </a:r>
            <a:r>
              <a:rPr lang="en-US" dirty="0"/>
              <a:t>CNN</a:t>
            </a:r>
            <a:r>
              <a:rPr lang="he-IL" dirty="0"/>
              <a:t> שאומנה מראש.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הגדלת רזולוציה.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שכבות מחוברות באופן מלא.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מקצה לקצה.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קונבולוציה משוחלפת.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F01040-6B19-4177-89F2-FCBBE1D96C3C}"/>
              </a:ext>
            </a:extLst>
          </p:cNvPr>
          <p:cNvGrpSpPr/>
          <p:nvPr/>
        </p:nvGrpSpPr>
        <p:grpSpPr>
          <a:xfrm>
            <a:off x="525440" y="2116364"/>
            <a:ext cx="4968737" cy="4625894"/>
            <a:chOff x="525440" y="2116364"/>
            <a:chExt cx="4968737" cy="4625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FEE09D-AA60-4356-A4D7-086C37C3514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40" y="2116364"/>
              <a:ext cx="4968737" cy="259222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62FF-F8C9-470D-A05C-AD1E5EAB267D}"/>
                    </a:ext>
                  </a:extLst>
                </p:cNvPr>
                <p:cNvSpPr txBox="1"/>
                <p:nvPr/>
              </p:nvSpPr>
              <p:spPr>
                <a:xfrm>
                  <a:off x="1273131" y="5020696"/>
                  <a:ext cx="3473354" cy="1721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𝐴𝑟𝑔𝑚𝑎𝑥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62FF-F8C9-470D-A05C-AD1E5EAB2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131" y="5020696"/>
                  <a:ext cx="3473354" cy="1721562"/>
                </a:xfrm>
                <a:prstGeom prst="rect">
                  <a:avLst/>
                </a:prstGeom>
                <a:blipFill>
                  <a:blip r:embed="rId3"/>
                  <a:stretch>
                    <a:fillRect l="-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66113-67DD-4239-9F38-D3F03B9CAA8E}"/>
              </a:ext>
            </a:extLst>
          </p:cNvPr>
          <p:cNvGrpSpPr/>
          <p:nvPr/>
        </p:nvGrpSpPr>
        <p:grpSpPr>
          <a:xfrm>
            <a:off x="5417544" y="4072818"/>
            <a:ext cx="5797277" cy="1993325"/>
            <a:chOff x="5417544" y="4072818"/>
            <a:chExt cx="5797277" cy="19933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6829BD-DE17-40B6-81C6-21C67C2871EE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44" y="4072818"/>
              <a:ext cx="5797277" cy="162399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FCE605-4C28-41D5-BC2D-9D3B91349AB9}"/>
                    </a:ext>
                  </a:extLst>
                </p:cNvPr>
                <p:cNvSpPr txBox="1"/>
                <p:nvPr/>
              </p:nvSpPr>
              <p:spPr>
                <a:xfrm>
                  <a:off x="6952442" y="5696811"/>
                  <a:ext cx="27274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𝑇𝑟𝑎𝑛𝑠𝑝𝑜𝑠𝑒𝑑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𝑐𝑜𝑛𝑣𝑜𝑙𝑢𝑡𝑖𝑜𝑛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FCE605-4C28-41D5-BC2D-9D3B91349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442" y="5696811"/>
                  <a:ext cx="272748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63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466133" y="460615"/>
            <a:ext cx="57486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מתמודדי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B46B9-CE6B-4161-A01A-A36072C8DEB8}"/>
              </a:ext>
            </a:extLst>
          </p:cNvPr>
          <p:cNvSpPr txBox="1"/>
          <p:nvPr/>
        </p:nvSpPr>
        <p:spPr>
          <a:xfrm>
            <a:off x="525440" y="1106946"/>
            <a:ext cx="10689384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המרכז הלאומי למחלות גידוליות, דרזדן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NCT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ברן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UB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טכנולוגי בייג'ינג (</a:t>
            </a:r>
            <a:r>
              <a:rPr lang="en-GB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BIT</a:t>
            </a:r>
            <a:r>
              <a:rPr lang="he-IL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טכנולוגי מסצ'וסטס (</a:t>
            </a:r>
            <a:r>
              <a:rPr lang="en-GB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MIT</a:t>
            </a:r>
            <a:r>
              <a:rPr lang="he-IL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שנג'ן לטכנולוגיה מתקדמת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SIAT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מכללת אוניברסיטה לונדון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UCL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האוניברסיטה הטכנית, מינכן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אינדרפראסטה לטכנולוגיית מידע, דלהי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IIITD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אלברטה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וושינגטון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UW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5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1453</Words>
  <Application>Microsoft Office PowerPoint</Application>
  <PresentationFormat>Widescreen</PresentationFormat>
  <Paragraphs>242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נאוה רווה</dc:creator>
  <cp:lastModifiedBy>Tal Rave</cp:lastModifiedBy>
  <cp:revision>134</cp:revision>
  <dcterms:created xsi:type="dcterms:W3CDTF">2020-10-29T12:56:03Z</dcterms:created>
  <dcterms:modified xsi:type="dcterms:W3CDTF">2020-12-29T10:42:00Z</dcterms:modified>
</cp:coreProperties>
</file>